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8" r:id="rId10"/>
    <p:sldId id="267" r:id="rId11"/>
    <p:sldId id="269" r:id="rId12"/>
    <p:sldId id="265" r:id="rId13"/>
    <p:sldId id="266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Broken</a:t>
            </a:r>
            <a:r>
              <a:rPr lang="en-US" baseline="0" dirty="0" smtClean="0"/>
              <a:t> Distribution </a:t>
            </a:r>
            <a:endParaRPr lang="en-US" dirty="0"/>
          </a:p>
        </c:rich>
      </c:tx>
      <c:layout>
        <c:manualLayout>
          <c:xMode val="edge"/>
          <c:yMode val="edge"/>
          <c:x val="0.14367646928199745"/>
          <c:y val="7.97101904086445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288852535639167"/>
          <c:y val="0.26351492840062102"/>
          <c:w val="0.31366051462275607"/>
          <c:h val="0.58431107172833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cat>
            <c:strRef>
              <c:f>Sheet1!$A$2:$A$4</c:f>
              <c:strCache>
                <c:ptCount val="3"/>
                <c:pt idx="0">
                  <c:v>Learning</c:v>
                </c:pt>
                <c:pt idx="1">
                  <c:v>Practicing</c:v>
                </c:pt>
                <c:pt idx="2">
                  <c:v>Testing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0.1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441063782801002"/>
          <c:y val="0.29746165551846143"/>
          <c:w val="0.43836015874411194"/>
          <c:h val="0.559895903170091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Ideal</a:t>
            </a:r>
            <a:r>
              <a:rPr lang="en-US" baseline="0" dirty="0" smtClean="0"/>
              <a:t> Distribution</a:t>
            </a:r>
            <a:endParaRPr lang="en-US" dirty="0"/>
          </a:p>
        </c:rich>
      </c:tx>
      <c:layout>
        <c:manualLayout>
          <c:xMode val="edge"/>
          <c:yMode val="edge"/>
          <c:x val="0.29030439792586904"/>
          <c:y val="3.82104509663564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325011202867928E-2"/>
          <c:y val="0.22888749701741828"/>
          <c:w val="0.34270373215543182"/>
          <c:h val="0.638675137198759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8"/>
          <c:cat>
            <c:strRef>
              <c:f>Sheet1!$A$2:$A$4</c:f>
              <c:strCache>
                <c:ptCount val="3"/>
                <c:pt idx="0">
                  <c:v>Learning</c:v>
                </c:pt>
                <c:pt idx="1">
                  <c:v>Practicing</c:v>
                </c:pt>
                <c:pt idx="2">
                  <c:v>Testing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80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6148229946866398"/>
          <c:y val="0.27372822715342404"/>
          <c:w val="0.41125075711689885"/>
          <c:h val="0.610980771601594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5B838-A57E-4046-89F4-2F24050C6AF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8BBF7-084E-4927-8A16-5BE6F43C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9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B46C-74FF-461C-B81F-67ACB1D654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8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B46C-74FF-461C-B81F-67ACB1D654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8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3B78-9ECF-4205-A48A-C5862540CF5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00DB-4F49-4D1F-9E11-66E081B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8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3B78-9ECF-4205-A48A-C5862540CF5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00DB-4F49-4D1F-9E11-66E081B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9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3B78-9ECF-4205-A48A-C5862540CF5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00DB-4F49-4D1F-9E11-66E081B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1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3B78-9ECF-4205-A48A-C5862540CF5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00DB-4F49-4D1F-9E11-66E081B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3B78-9ECF-4205-A48A-C5862540CF5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00DB-4F49-4D1F-9E11-66E081B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5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3B78-9ECF-4205-A48A-C5862540CF5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00DB-4F49-4D1F-9E11-66E081B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9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3B78-9ECF-4205-A48A-C5862540CF5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00DB-4F49-4D1F-9E11-66E081B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0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3B78-9ECF-4205-A48A-C5862540CF5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00DB-4F49-4D1F-9E11-66E081B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4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3B78-9ECF-4205-A48A-C5862540CF5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00DB-4F49-4D1F-9E11-66E081B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6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3B78-9ECF-4205-A48A-C5862540CF5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00DB-4F49-4D1F-9E11-66E081B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3B78-9ECF-4205-A48A-C5862540CF5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00DB-4F49-4D1F-9E11-66E081B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3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6">
                <a:lumMod val="75000"/>
              </a:schemeClr>
            </a:gs>
            <a:gs pos="50000">
              <a:srgbClr val="FFC000"/>
            </a:gs>
            <a:gs pos="100000">
              <a:srgbClr val="FFC000">
                <a:lumMod val="50000"/>
                <a:lumOff val="50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3B78-9ECF-4205-A48A-C5862540CF5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00DB-4F49-4D1F-9E11-66E081B0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399"/>
            <a:ext cx="9144000" cy="1905001"/>
          </a:xfrm>
        </p:spPr>
        <p:txBody>
          <a:bodyPr>
            <a:noAutofit/>
          </a:bodyPr>
          <a:lstStyle/>
          <a:p>
            <a:r>
              <a:rPr lang="en-US" sz="6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sx="101000" sy="101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Saving American </a:t>
            </a:r>
            <a:br>
              <a:rPr lang="en-US" sz="6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sx="101000" sy="101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en-US" sz="6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sx="101000" sy="101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Education</a:t>
            </a:r>
            <a:endParaRPr lang="en-US" sz="6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sx="101000" sy="101000" algn="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15" y="4114800"/>
            <a:ext cx="856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The Problems   -   The Causes   -   The Solutions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  <a:t>The Crippled System</a:t>
            </a:r>
            <a:endParaRPr lang="en-US" sz="5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21725"/>
            <a:ext cx="5029200" cy="434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Trebuchet MS" pitchFamily="34" charset="0"/>
              </a:rPr>
              <a:t>The </a:t>
            </a:r>
            <a:r>
              <a:rPr lang="en-US" b="1" dirty="0" smtClean="0">
                <a:latin typeface="Trebuchet MS" pitchFamily="34" charset="0"/>
              </a:rPr>
              <a:t>crippling of the American Education System </a:t>
            </a:r>
            <a:r>
              <a:rPr lang="en-US" dirty="0" smtClean="0">
                <a:latin typeface="Trebuchet MS" pitchFamily="34" charset="0"/>
              </a:rPr>
              <a:t>is primarily due to the </a:t>
            </a:r>
            <a:r>
              <a:rPr lang="en-US" u="sng" dirty="0" smtClean="0">
                <a:latin typeface="Trebuchet MS" pitchFamily="34" charset="0"/>
              </a:rPr>
              <a:t>imprudent time distribution</a:t>
            </a:r>
            <a:r>
              <a:rPr lang="en-US" dirty="0" smtClean="0">
                <a:latin typeface="Trebuchet MS" pitchFamily="34" charset="0"/>
              </a:rPr>
              <a:t> that occurs within it, divided between the learning, practicing, and testing of concepts. 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V="1">
            <a:off x="-2667000" y="2362200"/>
            <a:ext cx="381000" cy="1394227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smtClean="0"/>
              <a:t>jjjjjjjjjjjjjjjjjjjjjjjjjjjjjjjjjjjjjjjjjjjjjjjjjjjjjjjjjjjjjjjjjjikkkkkkkkkkkkkkkkkkkkkkkkkkkkkkk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429000" cy="46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  <a:t>The Crippled System</a:t>
            </a:r>
            <a:endParaRPr lang="en-US" sz="5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V="1">
            <a:off x="-2667000" y="2362200"/>
            <a:ext cx="381000" cy="1394227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smtClean="0"/>
              <a:t>jjjjjjjjjjjjjjjjjjjjjjjjjjjjjjjjjjjjjjjjjjjjjjjjjjjjjjjjjjjjjjjjjjikkkkkkkkkkkkkkkkkkkkkkkkkkkkkkk                        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638958"/>
              </p:ext>
            </p:extLst>
          </p:nvPr>
        </p:nvGraphicFramePr>
        <p:xfrm>
          <a:off x="1219200" y="1752600"/>
          <a:ext cx="6781800" cy="24932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/>
                  </a:outerShdw>
                  <a:reflection stA="0" endPos="84000" dist="50800" dir="5400000" sy="-100000" algn="bl" rotWithShape="0"/>
                </a:effectLst>
                <a:tableStyleId>{5C22544A-7EE6-4342-B048-85BDC9FD1C3A}</a:tableStyleId>
              </a:tblPr>
              <a:tblGrid>
                <a:gridCol w="3429000"/>
                <a:gridCol w="3352800"/>
              </a:tblGrid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Current (Broken) Time Distribution Percentages: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C000"/>
                        </a:gs>
                        <a:gs pos="100000">
                          <a:srgbClr val="FFC000">
                            <a:lumMod val="50000"/>
                            <a:lumOff val="50000"/>
                          </a:srgbClr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rgbClr val="E46C0A"/>
                        </a:gs>
                        <a:gs pos="0">
                          <a:schemeClr val="accent6">
                            <a:lumMod val="75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Distribution as it should be: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C000"/>
                        </a:gs>
                        <a:gs pos="100000">
                          <a:srgbClr val="FFC000">
                            <a:lumMod val="50000"/>
                            <a:lumOff val="50000"/>
                          </a:srgbClr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rgbClr val="E46C0A"/>
                        </a:gs>
                        <a:gs pos="0">
                          <a:schemeClr val="accent6">
                            <a:lumMod val="7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185318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of Concepts- 45%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Practicing of Concepts- 10%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Testing of Concepts- 45%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0">
                          <a:srgbClr val="FFC000"/>
                        </a:gs>
                        <a:gs pos="100000">
                          <a:srgbClr val="FFC000">
                            <a:lumMod val="50000"/>
                            <a:lumOff val="50000"/>
                          </a:srgbClr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rgbClr val="E46C0A"/>
                        </a:gs>
                        <a:gs pos="0">
                          <a:schemeClr val="accent6">
                            <a:lumMod val="75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of Concepts- 18%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Practicing of Concepts- 80%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Testing of Concepts- 2%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C000"/>
                        </a:gs>
                        <a:gs pos="100000">
                          <a:srgbClr val="FFC000">
                            <a:lumMod val="50000"/>
                            <a:lumOff val="50000"/>
                          </a:srgbClr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rgbClr val="E46C0A"/>
                        </a:gs>
                        <a:gs pos="0">
                          <a:schemeClr val="accent6">
                            <a:lumMod val="7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60212621"/>
              </p:ext>
            </p:extLst>
          </p:nvPr>
        </p:nvGraphicFramePr>
        <p:xfrm>
          <a:off x="1295400" y="4572000"/>
          <a:ext cx="3264877" cy="175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23392371"/>
              </p:ext>
            </p:extLst>
          </p:nvPr>
        </p:nvGraphicFramePr>
        <p:xfrm>
          <a:off x="4648200" y="4572000"/>
          <a:ext cx="31242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52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46" y="218049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  <a:t>The Academic Levels</a:t>
            </a:r>
            <a:endParaRPr lang="en-US" sz="48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75" l="10000" r="90000">
                        <a14:foregroundMark x1="55000" y1="77875" x2="60750" y2="77375"/>
                        <a14:backgroundMark x1="38000" y1="11125" x2="42500" y2="11750"/>
                        <a14:backgroundMark x1="38625" y1="18250" x2="45625" y2="18250"/>
                        <a14:backgroundMark x1="41375" y1="24750" x2="46500" y2="24750"/>
                        <a14:backgroundMark x1="44875" y1="32750" x2="48000" y2="32750"/>
                        <a14:backgroundMark x1="46250" y1="40750" x2="48750" y2="40750"/>
                        <a14:backgroundMark x1="48750" y1="49000" x2="51625" y2="49000"/>
                        <a14:backgroundMark x1="51125" y1="58000" x2="55000" y2="57750"/>
                        <a14:backgroundMark x1="53625" y1="66875" x2="56750" y2="66250"/>
                        <a14:backgroundMark x1="55000" y1="75875" x2="59875" y2="74000"/>
                        <a14:backgroundMark x1="57625" y1="83625" x2="61875" y2="8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1071320"/>
            <a:ext cx="4953000" cy="581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093424"/>
            <a:ext cx="733864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Agency FB" pitchFamily="34" charset="0"/>
              </a:rPr>
              <a:t>Academically Great</a:t>
            </a:r>
          </a:p>
          <a:p>
            <a:r>
              <a:rPr lang="en-US" sz="5000" dirty="0" smtClean="0">
                <a:latin typeface="Agency FB" pitchFamily="34" charset="0"/>
              </a:rPr>
              <a:t>  Academically Excellent</a:t>
            </a:r>
          </a:p>
          <a:p>
            <a:r>
              <a:rPr lang="en-US" sz="5000" dirty="0" smtClean="0">
                <a:latin typeface="Agency FB" pitchFamily="34" charset="0"/>
              </a:rPr>
              <a:t>   Academically Good</a:t>
            </a:r>
          </a:p>
          <a:p>
            <a:r>
              <a:rPr lang="en-US" sz="5000" dirty="0" smtClean="0">
                <a:latin typeface="Agency FB" pitchFamily="34" charset="0"/>
              </a:rPr>
              <a:t>    Academically Sound</a:t>
            </a:r>
          </a:p>
          <a:p>
            <a:r>
              <a:rPr lang="en-US" sz="5000" dirty="0" smtClean="0">
                <a:latin typeface="Agency FB" pitchFamily="34" charset="0"/>
              </a:rPr>
              <a:t>     Academically Serious</a:t>
            </a:r>
          </a:p>
          <a:p>
            <a:r>
              <a:rPr lang="en-US" sz="5000" dirty="0" smtClean="0">
                <a:latin typeface="Agency FB" pitchFamily="34" charset="0"/>
              </a:rPr>
              <a:t>       Academically Crippled</a:t>
            </a:r>
          </a:p>
          <a:p>
            <a:r>
              <a:rPr lang="en-US" sz="5000" dirty="0" smtClean="0">
                <a:latin typeface="Agency FB" pitchFamily="34" charset="0"/>
              </a:rPr>
              <a:t>         Academically Frivolous</a:t>
            </a:r>
          </a:p>
        </p:txBody>
      </p:sp>
    </p:spTree>
    <p:extLst>
      <p:ext uri="{BB962C8B-B14F-4D97-AF65-F5344CB8AC3E}">
        <p14:creationId xmlns:p14="http://schemas.microsoft.com/office/powerpoint/2010/main" val="3660844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6" y="218049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  <a:t>The Academic Levels</a:t>
            </a:r>
            <a:endParaRPr lang="en-US" sz="48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5" y="1049046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gency FB" pitchFamily="34" charset="0"/>
              </a:rPr>
              <a:t>American Education is floundering between the bottom two levels.</a:t>
            </a:r>
            <a:endParaRPr lang="en-US" sz="5400" dirty="0">
              <a:latin typeface="Agency FB" pitchFamily="34" charset="0"/>
            </a:endParaRPr>
          </a:p>
        </p:txBody>
      </p:sp>
      <p:sp>
        <p:nvSpPr>
          <p:cNvPr id="4" name="AutoShape 2" descr="Image result for picture of a sc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19" l="7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78" y="2735532"/>
            <a:ext cx="69310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4597" y="4876800"/>
            <a:ext cx="2673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Academically Frivolous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91123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Academically</a:t>
            </a:r>
          </a:p>
          <a:p>
            <a:pPr algn="ctr"/>
            <a:r>
              <a:rPr lang="en-US" sz="2400" dirty="0" smtClean="0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Crippled</a:t>
            </a:r>
            <a:endParaRPr lang="en-US" sz="2400" dirty="0">
              <a:ln w="3175"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35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26" y="203982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  <a:t>The Solution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51930"/>
            <a:ext cx="8915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000" dirty="0" smtClean="0">
                <a:latin typeface="Agency FB" pitchFamily="34" charset="0"/>
              </a:rPr>
              <a:t>Verify the Breakdown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000" dirty="0" smtClean="0">
                <a:latin typeface="Agency FB" pitchFamily="34" charset="0"/>
              </a:rPr>
              <a:t>Appoint someone from the classroom as </a:t>
            </a:r>
            <a:r>
              <a:rPr lang="en-US" sz="3000" i="1" dirty="0" smtClean="0">
                <a:latin typeface="Agency FB" pitchFamily="34" charset="0"/>
              </a:rPr>
              <a:t>State Secretary of Education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000" dirty="0" smtClean="0">
                <a:latin typeface="Agency FB" pitchFamily="34" charset="0"/>
              </a:rPr>
              <a:t>Let the Secretary of Education appoint ten men and women as a </a:t>
            </a:r>
            <a:r>
              <a:rPr lang="en-US" sz="3000" i="1" dirty="0" smtClean="0">
                <a:latin typeface="Agency FB" pitchFamily="34" charset="0"/>
              </a:rPr>
              <a:t>Task Force.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000" dirty="0" smtClean="0">
                <a:latin typeface="Agency FB" pitchFamily="34" charset="0"/>
              </a:rPr>
              <a:t> Allow the </a:t>
            </a:r>
            <a:r>
              <a:rPr lang="en-US" sz="3000" i="1" dirty="0" smtClean="0">
                <a:latin typeface="Agency FB" pitchFamily="34" charset="0"/>
              </a:rPr>
              <a:t>Task Force </a:t>
            </a:r>
            <a:r>
              <a:rPr lang="en-US" sz="3000" dirty="0" smtClean="0">
                <a:latin typeface="Agency FB" pitchFamily="34" charset="0"/>
              </a:rPr>
              <a:t>to</a:t>
            </a:r>
            <a:r>
              <a:rPr lang="en-US" sz="3000" i="1" dirty="0" smtClean="0">
                <a:latin typeface="Agency FB" pitchFamily="34" charset="0"/>
              </a:rPr>
              <a:t> </a:t>
            </a:r>
            <a:r>
              <a:rPr lang="en-US" sz="3000" dirty="0" smtClean="0">
                <a:latin typeface="Agency FB" pitchFamily="34" charset="0"/>
              </a:rPr>
              <a:t>reform state standards and mend the large gaps between the standards, curriculums, textbooks, and teaching.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000" dirty="0" smtClean="0">
                <a:latin typeface="Agency FB" pitchFamily="34" charset="0"/>
              </a:rPr>
              <a:t>The reforms must be introduced stage-wise:</a:t>
            </a:r>
          </a:p>
          <a:p>
            <a:r>
              <a:rPr lang="en-US" sz="3000" dirty="0">
                <a:latin typeface="Agency FB" pitchFamily="34" charset="0"/>
              </a:rPr>
              <a:t> </a:t>
            </a:r>
            <a:r>
              <a:rPr lang="en-US" sz="3000" dirty="0" smtClean="0">
                <a:latin typeface="Agency FB" pitchFamily="34" charset="0"/>
              </a:rPr>
              <a:t>     - From Kindergarten to Third grade</a:t>
            </a:r>
          </a:p>
          <a:p>
            <a:r>
              <a:rPr lang="en-US" sz="3000" dirty="0">
                <a:latin typeface="Agency FB" pitchFamily="34" charset="0"/>
              </a:rPr>
              <a:t> </a:t>
            </a:r>
            <a:r>
              <a:rPr lang="en-US" sz="3000" dirty="0" smtClean="0">
                <a:latin typeface="Agency FB" pitchFamily="34" charset="0"/>
              </a:rPr>
              <a:t>     - From Fourth grade to Sixth grade</a:t>
            </a:r>
          </a:p>
          <a:p>
            <a:r>
              <a:rPr lang="en-US" sz="3000" dirty="0">
                <a:latin typeface="Agency FB" pitchFamily="34" charset="0"/>
              </a:rPr>
              <a:t> </a:t>
            </a:r>
            <a:r>
              <a:rPr lang="en-US" sz="3000" dirty="0" smtClean="0">
                <a:latin typeface="Agency FB" pitchFamily="34" charset="0"/>
              </a:rPr>
              <a:t>     - From Seventh grade to Ninth grade</a:t>
            </a:r>
          </a:p>
          <a:p>
            <a:r>
              <a:rPr lang="en-US" sz="3000" dirty="0">
                <a:latin typeface="Agency FB" pitchFamily="34" charset="0"/>
              </a:rPr>
              <a:t> </a:t>
            </a:r>
            <a:r>
              <a:rPr lang="en-US" sz="3000" dirty="0" smtClean="0">
                <a:latin typeface="Agency FB" pitchFamily="34" charset="0"/>
              </a:rPr>
              <a:t>     - From Tenth grade to Twelfth grade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75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9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34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94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64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34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0399" y="1905000"/>
            <a:ext cx="8623202" cy="4114800"/>
            <a:chOff x="260399" y="1905000"/>
            <a:chExt cx="8623202" cy="4114800"/>
          </a:xfrm>
        </p:grpSpPr>
        <p:sp>
          <p:nvSpPr>
            <p:cNvPr id="7" name="Rounded Rectangle 6"/>
            <p:cNvSpPr/>
            <p:nvPr/>
          </p:nvSpPr>
          <p:spPr>
            <a:xfrm>
              <a:off x="260399" y="1905000"/>
              <a:ext cx="5554749" cy="41148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4905961" y="2042160"/>
              <a:ext cx="4114800" cy="3840480"/>
            </a:xfrm>
            <a:prstGeom prst="round2SameRect">
              <a:avLst/>
            </a:pr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Who Is Frank Luke?</a:t>
            </a:r>
            <a:endParaRPr lang="en-US" sz="5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00" y="2146519"/>
            <a:ext cx="460201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Born in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Bachelor’s Degree in Electrical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Teacher of 16 years, teaching Math &amp;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Taught in India, Dubai, North Dakota, Alabama, &amp; 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Currently teaching at Bay Haven, one of the highest performing schools in Florida</a:t>
            </a:r>
            <a:endParaRPr lang="en-US" sz="23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0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Who Is Frank Luke?</a:t>
            </a:r>
            <a:endParaRPr lang="en-US" sz="5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586805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2700">
                  <a:noFill/>
                </a:ln>
                <a:latin typeface="Eras Demi ITC" panose="020B0805030504020804" pitchFamily="34" charset="0"/>
              </a:rPr>
              <a:t>Mr. Luke’s love for America has fueled his ambition to pull American Education out of the murky waters of bureaucratic dysfunction.</a:t>
            </a:r>
            <a:endParaRPr lang="en-US" sz="2800" dirty="0">
              <a:ln w="12700">
                <a:noFill/>
              </a:ln>
              <a:latin typeface="Eras Demi ITC" panose="020B08050305040208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3276600"/>
            <a:ext cx="6457950" cy="325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29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The Problem</a:t>
            </a:r>
            <a:endParaRPr lang="en-US" sz="5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7086600"/>
            <a:ext cx="7467600" cy="3124200"/>
            <a:chOff x="838200" y="3657600"/>
            <a:chExt cx="7467600" cy="3124200"/>
          </a:xfrm>
        </p:grpSpPr>
        <p:grpSp>
          <p:nvGrpSpPr>
            <p:cNvPr id="5" name="Group 4"/>
            <p:cNvGrpSpPr/>
            <p:nvPr/>
          </p:nvGrpSpPr>
          <p:grpSpPr>
            <a:xfrm>
              <a:off x="838200" y="3657600"/>
              <a:ext cx="7467600" cy="2058263"/>
              <a:chOff x="1143000" y="3962400"/>
              <a:chExt cx="7467600" cy="2058263"/>
            </a:xfrm>
          </p:grpSpPr>
          <p:sp>
            <p:nvSpPr>
              <p:cNvPr id="7" name="Rounded Rectangular Callout 6"/>
              <p:cNvSpPr/>
              <p:nvPr/>
            </p:nvSpPr>
            <p:spPr>
              <a:xfrm>
                <a:off x="1143000" y="3962400"/>
                <a:ext cx="7467600" cy="2058263"/>
              </a:xfrm>
              <a:prstGeom prst="wedgeRoundRectCallout">
                <a:avLst>
                  <a:gd name="adj1" fmla="val -36867"/>
                  <a:gd name="adj2" fmla="val 74973"/>
                  <a:gd name="adj3" fmla="val 16667"/>
                </a:avLst>
              </a:prstGeom>
              <a:solidFill>
                <a:schemeClr val="bg1">
                  <a:lumMod val="65000"/>
                </a:schemeClr>
              </a:solidFill>
              <a:ln w="3175">
                <a:noFill/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04925" y="4114368"/>
                <a:ext cx="714375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 smtClean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Education is not what we teach. </a:t>
                </a:r>
              </a:p>
              <a:p>
                <a:pPr algn="ctr"/>
                <a:r>
                  <a:rPr lang="en-US" sz="3600" b="1" i="1" dirty="0" smtClean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Education is not what we learn.</a:t>
                </a:r>
              </a:p>
              <a:p>
                <a:pPr algn="ctr"/>
                <a:r>
                  <a:rPr lang="en-US" sz="3600" b="1" i="1" dirty="0" smtClean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Education is what we retain of what we have learned.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57250" y="6197025"/>
              <a:ext cx="18501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Eras Demi ITC" panose="020B0805030504020804" pitchFamily="34" charset="0"/>
                </a:rPr>
                <a:t>Mr. Luke</a:t>
              </a:r>
              <a:endPara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Demi ITC" panose="020B08050305040208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1828800"/>
            <a:ext cx="86868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Bookman Old Style" panose="02050604050505020204" pitchFamily="18" charset="0"/>
              </a:rPr>
              <a:t>50 million+ students</a:t>
            </a:r>
            <a:r>
              <a:rPr lang="en-US" sz="2200" dirty="0" smtClean="0">
                <a:latin typeface="Bookman Old Style" panose="02050604050505020204" pitchFamily="18" charset="0"/>
              </a:rPr>
              <a:t> are in schools across the United States.</a:t>
            </a:r>
            <a:endParaRPr lang="en-US" sz="22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51339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Bookman Old Style" panose="02050604050505020204" pitchFamily="18" charset="0"/>
              </a:rPr>
              <a:t>70%</a:t>
            </a:r>
            <a:r>
              <a:rPr lang="en-US" sz="2200" dirty="0" smtClean="0">
                <a:latin typeface="Bookman Old Style" panose="02050604050505020204" pitchFamily="18" charset="0"/>
              </a:rPr>
              <a:t> of these students </a:t>
            </a:r>
            <a:r>
              <a:rPr lang="en-US" sz="2200" b="1" dirty="0" smtClean="0">
                <a:latin typeface="Bookman Old Style" panose="02050604050505020204" pitchFamily="18" charset="0"/>
              </a:rPr>
              <a:t>(about 35 million)</a:t>
            </a:r>
            <a:r>
              <a:rPr lang="en-US" sz="2200" dirty="0" smtClean="0">
                <a:latin typeface="Bookman Old Style" panose="02050604050505020204" pitchFamily="18" charset="0"/>
              </a:rPr>
              <a:t> are being given </a:t>
            </a:r>
            <a:r>
              <a:rPr lang="en-US" sz="2200" b="1" dirty="0" smtClean="0">
                <a:latin typeface="Bookman Old Style" panose="02050604050505020204" pitchFamily="18" charset="0"/>
              </a:rPr>
              <a:t>false grades </a:t>
            </a:r>
            <a:r>
              <a:rPr lang="en-US" sz="2200" dirty="0" smtClean="0">
                <a:latin typeface="Bookman Old Style" panose="02050604050505020204" pitchFamily="18" charset="0"/>
              </a:rPr>
              <a:t>to cover up their lack of academic skills. </a:t>
            </a:r>
            <a:endParaRPr lang="en-US" sz="2200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0399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Bookman Old Style" panose="02050604050505020204" pitchFamily="18" charset="0"/>
              </a:rPr>
              <a:t>F</a:t>
            </a:r>
            <a:r>
              <a:rPr lang="en-US" sz="2200" b="1" dirty="0" smtClean="0">
                <a:latin typeface="Bookman Old Style" panose="02050604050505020204" pitchFamily="18" charset="0"/>
              </a:rPr>
              <a:t>alse grades</a:t>
            </a:r>
            <a:r>
              <a:rPr lang="en-US" sz="2200" dirty="0" smtClean="0">
                <a:latin typeface="Bookman Old Style" panose="02050604050505020204" pitchFamily="18" charset="0"/>
              </a:rPr>
              <a:t> are being given by all 50 State Departments of Education. </a:t>
            </a:r>
            <a:endParaRPr lang="en-US" sz="22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595" y="448714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Bookman Old Style" panose="02050604050505020204" pitchFamily="18" charset="0"/>
              </a:rPr>
              <a:t>W</a:t>
            </a:r>
            <a:r>
              <a:rPr lang="en-US" sz="2200" dirty="0" smtClean="0">
                <a:latin typeface="Bookman Old Style" panose="02050604050505020204" pitchFamily="18" charset="0"/>
              </a:rPr>
              <a:t>hen </a:t>
            </a:r>
            <a:r>
              <a:rPr lang="en-US" sz="2200" b="1" dirty="0" smtClean="0">
                <a:latin typeface="Bookman Old Style" panose="02050604050505020204" pitchFamily="18" charset="0"/>
              </a:rPr>
              <a:t>70 percent</a:t>
            </a:r>
            <a:r>
              <a:rPr lang="en-US" sz="2200" dirty="0" smtClean="0">
                <a:latin typeface="Bookman Old Style" panose="02050604050505020204" pitchFamily="18" charset="0"/>
              </a:rPr>
              <a:t> of anything is defunct, it represents </a:t>
            </a:r>
            <a:r>
              <a:rPr lang="en-US" sz="2200" b="1" dirty="0" smtClean="0">
                <a:latin typeface="Bookman Old Style" panose="02050604050505020204" pitchFamily="18" charset="0"/>
              </a:rPr>
              <a:t>a major breakdown.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1684" y="5481778"/>
            <a:ext cx="7000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Bookman Old Style" panose="02050604050505020204" pitchFamily="18" charset="0"/>
              </a:rPr>
              <a:t>In order to fix the breakdown, we need to </a:t>
            </a:r>
            <a:r>
              <a:rPr lang="en-US" sz="2200" b="1" dirty="0" smtClean="0">
                <a:latin typeface="Bookman Old Style" panose="02050604050505020204" pitchFamily="18" charset="0"/>
              </a:rPr>
              <a:t>fix the </a:t>
            </a:r>
          </a:p>
          <a:p>
            <a:pPr algn="ctr"/>
            <a:r>
              <a:rPr lang="en-US" sz="2200" b="1" dirty="0" smtClean="0">
                <a:latin typeface="Bookman Old Style" panose="02050604050505020204" pitchFamily="18" charset="0"/>
              </a:rPr>
              <a:t>State Departments of Education</a:t>
            </a:r>
            <a:r>
              <a:rPr lang="en-US" sz="2200" dirty="0" smtClean="0">
                <a:latin typeface="Bookman Old Style" panose="02050604050505020204" pitchFamily="18" charset="0"/>
              </a:rPr>
              <a:t>.</a:t>
            </a:r>
            <a:endParaRPr lang="en-US" sz="2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8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The Problem</a:t>
            </a:r>
            <a:endParaRPr lang="en-US" sz="5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7461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1" t="5867" r="28101" b="3963"/>
          <a:stretch/>
        </p:blipFill>
        <p:spPr>
          <a:xfrm>
            <a:off x="1066800" y="1219200"/>
            <a:ext cx="2590800" cy="529030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276600" y="2667000"/>
            <a:ext cx="599420" cy="3581400"/>
            <a:chOff x="3276600" y="2667000"/>
            <a:chExt cx="599420" cy="3581400"/>
          </a:xfrm>
        </p:grpSpPr>
        <p:sp>
          <p:nvSpPr>
            <p:cNvPr id="16" name="Up Arrow 15"/>
            <p:cNvSpPr/>
            <p:nvPr/>
          </p:nvSpPr>
          <p:spPr>
            <a:xfrm>
              <a:off x="3276600" y="2667000"/>
              <a:ext cx="152400" cy="3581400"/>
            </a:xfrm>
            <a:prstGeom prst="upArrow">
              <a:avLst>
                <a:gd name="adj1" fmla="val 50000"/>
                <a:gd name="adj2" fmla="val 381039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2238039" y="4610419"/>
              <a:ext cx="2752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  <a:cs typeface="Arabic Typesetting" panose="03020402040406030203" pitchFamily="66" charset="-78"/>
                </a:rPr>
                <a:t>False Grades</a:t>
              </a:r>
              <a:endParaRPr lang="en-US" sz="2800" dirty="0">
                <a:latin typeface="Arial Black" panose="020B0A04020102020204" pitchFamily="34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19600" y="4196090"/>
            <a:ext cx="3531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  <a:cs typeface="Arabic Typesetting" panose="03020402040406030203" pitchFamily="66" charset="-78"/>
              </a:rPr>
              <a:t> No False Grades</a:t>
            </a:r>
            <a:endParaRPr lang="en-US" sz="2800" dirty="0">
              <a:latin typeface="Arial Black" panose="020B0A040201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7461" l="9961" r="89844">
                        <a14:backgroundMark x1="63184" y1="92480" x2="59668" y2="92090"/>
                        <a14:backgroundMark x1="34863" y1="92285" x2="31055" y2="92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64" t="5867" r="28102" b="3963"/>
          <a:stretch/>
        </p:blipFill>
        <p:spPr>
          <a:xfrm rot="16638260" flipV="1">
            <a:off x="5258786" y="2796007"/>
            <a:ext cx="2178755" cy="529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The Problem</a:t>
            </a:r>
            <a:endParaRPr lang="en-US" sz="5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752600"/>
            <a:ext cx="8534400" cy="2079821"/>
            <a:chOff x="690667" y="3962400"/>
            <a:chExt cx="8443553" cy="2244318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690667" y="3962400"/>
              <a:ext cx="8443553" cy="2244318"/>
            </a:xfrm>
            <a:prstGeom prst="wedgeRoundRectCallout">
              <a:avLst>
                <a:gd name="adj1" fmla="val -36867"/>
                <a:gd name="adj2" fmla="val 74973"/>
                <a:gd name="adj3" fmla="val 16667"/>
              </a:avLst>
            </a:prstGeom>
            <a:solidFill>
              <a:schemeClr val="bg1">
                <a:lumMod val="65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0667" y="4114368"/>
              <a:ext cx="8443553" cy="209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i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Education is not what we teach. </a:t>
              </a:r>
            </a:p>
            <a:p>
              <a:pPr algn="ctr"/>
              <a:r>
                <a:rPr lang="en-US" sz="4000" b="1" i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Education is not what we learn.</a:t>
              </a:r>
            </a:p>
            <a:p>
              <a:pPr algn="ctr"/>
              <a:r>
                <a:rPr lang="en-US" sz="4000" b="1" i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Education is what we retain of what we have learned.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1" y="4724400"/>
            <a:ext cx="86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man Old Style" panose="02050604050505020204" pitchFamily="18" charset="0"/>
              </a:rPr>
              <a:t>By that token, if students </a:t>
            </a:r>
            <a:r>
              <a:rPr lang="en-US" sz="3200" b="1" dirty="0" smtClean="0">
                <a:latin typeface="Bookman Old Style" panose="02050604050505020204" pitchFamily="18" charset="0"/>
              </a:rPr>
              <a:t>forget 60% of what they “learn”</a:t>
            </a:r>
            <a:r>
              <a:rPr lang="en-US" sz="3200" dirty="0" smtClean="0">
                <a:latin typeface="Bookman Old Style" panose="02050604050505020204" pitchFamily="18" charset="0"/>
              </a:rPr>
              <a:t>, it represents a hollow system of education.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  <a:t>Verification of the Breakdown</a:t>
            </a:r>
            <a:endParaRPr lang="en-US" sz="480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349" y="12192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gency FB" pitchFamily="34" charset="0"/>
              </a:rPr>
              <a:t>We need to give the 7</a:t>
            </a:r>
            <a:r>
              <a:rPr lang="en-US" sz="4000" baseline="30000" dirty="0" smtClean="0">
                <a:latin typeface="Agency FB" pitchFamily="34" charset="0"/>
              </a:rPr>
              <a:t>th</a:t>
            </a:r>
            <a:r>
              <a:rPr lang="en-US" sz="4000" dirty="0" smtClean="0">
                <a:latin typeface="Agency FB" pitchFamily="34" charset="0"/>
              </a:rPr>
              <a:t> grade standardized math test to students from grades eight to twelve. When we do this, we will see 70% of them fail. They will not fail because they lack intelligence-</a:t>
            </a:r>
            <a:r>
              <a:rPr lang="en-US" sz="4000" b="1" dirty="0" smtClean="0">
                <a:latin typeface="Agency FB" pitchFamily="34" charset="0"/>
              </a:rPr>
              <a:t>they will fail because they are not familiar with basic mathematical concepts</a:t>
            </a:r>
            <a:r>
              <a:rPr lang="en-US" sz="4000" dirty="0" smtClean="0">
                <a:latin typeface="Agency FB" pitchFamily="34" charset="0"/>
              </a:rPr>
              <a:t>. Their math grades do not reflect their academic skills. </a:t>
            </a:r>
            <a:r>
              <a:rPr lang="en-US" sz="4000" b="1" dirty="0" smtClean="0">
                <a:latin typeface="Agency FB" pitchFamily="34" charset="0"/>
              </a:rPr>
              <a:t>They are false grades.</a:t>
            </a:r>
            <a:endParaRPr lang="en-US" sz="40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21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  <a:t>What Went Wrong?</a:t>
            </a:r>
            <a:endParaRPr lang="en-US" sz="4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332" y="1210300"/>
            <a:ext cx="89916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000" dirty="0" smtClean="0">
                <a:latin typeface="Agency FB" pitchFamily="34" charset="0"/>
              </a:rPr>
              <a:t>State standards for mathematics are not realistic-the amount of information we expect students to absorb is illogical. Most students forget the bulk of what they learn.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000" dirty="0" smtClean="0">
                <a:latin typeface="Agency FB" pitchFamily="34" charset="0"/>
              </a:rPr>
              <a:t>State standards, curriculums, textbooks, and teaching need to seamlessly blend with one another. </a:t>
            </a:r>
            <a:r>
              <a:rPr lang="en-US" sz="3000" b="1" dirty="0" smtClean="0">
                <a:latin typeface="Agency FB" pitchFamily="34" charset="0"/>
              </a:rPr>
              <a:t>Currently, they are disjointed</a:t>
            </a:r>
            <a:r>
              <a:rPr lang="en-US" sz="3000" dirty="0" smtClean="0">
                <a:latin typeface="Agency FB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000" dirty="0" smtClean="0">
                <a:latin typeface="Agency FB" pitchFamily="34" charset="0"/>
              </a:rPr>
              <a:t>State Boards of Education are formed by governors who appoint honorable men and women who </a:t>
            </a:r>
            <a:r>
              <a:rPr lang="en-US" sz="3000" b="1" dirty="0" smtClean="0">
                <a:latin typeface="Agency FB" pitchFamily="34" charset="0"/>
              </a:rPr>
              <a:t>know little about education in the classroom</a:t>
            </a:r>
            <a:r>
              <a:rPr lang="en-US" sz="3000" dirty="0" smtClean="0">
                <a:latin typeface="Agency FB" pitchFamily="34" charset="0"/>
              </a:rPr>
              <a:t>.  As a result, their decisions are based on wishful thinking, not on ground realities.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000" dirty="0" smtClean="0">
                <a:latin typeface="Agency FB" pitchFamily="34" charset="0"/>
              </a:rPr>
              <a:t>Billions of dollars are wasted on unproductive activities, including ineffective teacher training programs.</a:t>
            </a:r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963321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8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latin typeface="Berlin Sans FB Demi" pitchFamily="34" charset="0"/>
              </a:rPr>
              <a:t>The </a:t>
            </a:r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latin typeface="Berlin Sans FB Demi" pitchFamily="34" charset="0"/>
              </a:rPr>
              <a:t>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41" y="13728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The American Education System is undergoing a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two-pronged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breakdown, one that is systemic and one that is structural.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2875" y="3741896"/>
            <a:ext cx="3048000" cy="1752600"/>
          </a:xfrm>
          <a:prstGeom prst="roundRect">
            <a:avLst/>
          </a:prstGeom>
          <a:solidFill>
            <a:srgbClr val="FF9933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43741" y="3741896"/>
            <a:ext cx="2935458" cy="1752600"/>
          </a:xfrm>
          <a:prstGeom prst="roundRect">
            <a:avLst/>
          </a:prstGeom>
          <a:solidFill>
            <a:srgbClr val="FF9933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6340" y="3276600"/>
            <a:ext cx="30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Structural Breakdown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164213" y="3276599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Systemic Breakdown</a:t>
            </a:r>
            <a:endParaRPr lang="en-US" sz="2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93875" y="382106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The Broken Structures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12875" y="4279642"/>
            <a:ext cx="304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1900" b="1" dirty="0" smtClean="0"/>
              <a:t>State Depts. of Education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900" b="1" dirty="0" smtClean="0"/>
              <a:t>State Boards of Education</a:t>
            </a:r>
            <a:endParaRPr lang="en-US" sz="1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06570" y="373826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The Broken System</a:t>
            </a:r>
            <a:endParaRPr lang="en-US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6354170" y="415653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The State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The Text Books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The Testing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733800" y="3635830"/>
            <a:ext cx="2209800" cy="1964733"/>
            <a:chOff x="3552678" y="3635830"/>
            <a:chExt cx="2209800" cy="1964733"/>
          </a:xfrm>
        </p:grpSpPr>
        <p:sp>
          <p:nvSpPr>
            <p:cNvPr id="4" name="Right Arrow 3"/>
            <p:cNvSpPr/>
            <p:nvPr/>
          </p:nvSpPr>
          <p:spPr>
            <a:xfrm>
              <a:off x="3552678" y="3635830"/>
              <a:ext cx="2209800" cy="1964733"/>
            </a:xfrm>
            <a:prstGeom prst="rightArrow">
              <a:avLst/>
            </a:prstGeom>
            <a:solidFill>
              <a:srgbClr val="FF9933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0778" y="4156531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This broken structure has created…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546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/>
      <p:bldP spid="10" grpId="0"/>
      <p:bldP spid="12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716</Words>
  <Application>Microsoft Office PowerPoint</Application>
  <PresentationFormat>On-screen Show (4:3)</PresentationFormat>
  <Paragraphs>92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Saving American  Education</vt:lpstr>
      <vt:lpstr>Who Is Frank Luke?</vt:lpstr>
      <vt:lpstr>Who Is Frank Luke?</vt:lpstr>
      <vt:lpstr>The Problem</vt:lpstr>
      <vt:lpstr>The Problem</vt:lpstr>
      <vt:lpstr>The Problem</vt:lpstr>
      <vt:lpstr>PowerPoint Presentation</vt:lpstr>
      <vt:lpstr>PowerPoint Presentation</vt:lpstr>
      <vt:lpstr>The Breakdown</vt:lpstr>
      <vt:lpstr>The Crippled System</vt:lpstr>
      <vt:lpstr>The Crippled System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Luke</dc:creator>
  <cp:lastModifiedBy>Frank Luke</cp:lastModifiedBy>
  <cp:revision>19</cp:revision>
  <dcterms:created xsi:type="dcterms:W3CDTF">2018-05-29T14:29:01Z</dcterms:created>
  <dcterms:modified xsi:type="dcterms:W3CDTF">2018-05-29T17:53:29Z</dcterms:modified>
</cp:coreProperties>
</file>